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56" r:id="rId2"/>
    <p:sldId id="258" r:id="rId3"/>
    <p:sldId id="257"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1/12/2021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1/12/2021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851648" cy="2819400"/>
          </a:xfrm>
        </p:spPr>
        <p:txBody>
          <a:bodyPr>
            <a:normAutofit fontScale="90000"/>
          </a:bodyPr>
          <a:lstStyle/>
          <a:p>
            <a:pPr algn="ctr"/>
            <a:r>
              <a:rPr lang="en-US" sz="1600" dirty="0">
                <a:solidFill>
                  <a:srgbClr val="000000"/>
                </a:solidFill>
                <a:latin typeface="Cambria"/>
              </a:rPr>
              <a:t/>
            </a:r>
            <a:br>
              <a:rPr lang="en-US" sz="1600" dirty="0">
                <a:solidFill>
                  <a:srgbClr val="000000"/>
                </a:solidFill>
                <a:latin typeface="Cambria"/>
              </a:rPr>
            </a:br>
            <a:r>
              <a:rPr lang="en-US" sz="1600" dirty="0">
                <a:solidFill>
                  <a:srgbClr val="000000"/>
                </a:solidFill>
                <a:latin typeface="Cambria"/>
              </a:rPr>
              <a:t> </a:t>
            </a:r>
            <a:r>
              <a:rPr lang="en-US" sz="6700" i="1" dirty="0">
                <a:solidFill>
                  <a:srgbClr val="000000"/>
                </a:solidFill>
                <a:latin typeface="Cambria"/>
              </a:rPr>
              <a:t>INDUSTRIAL AERODYNAMICS </a:t>
            </a:r>
            <a:r>
              <a:rPr lang="en-US" sz="6700" dirty="0" smtClean="0">
                <a:solidFill>
                  <a:srgbClr val="000000"/>
                </a:solidFill>
                <a:latin typeface="Cambria"/>
              </a:rPr>
              <a:t/>
            </a:r>
            <a:br>
              <a:rPr lang="en-US" sz="6700" dirty="0" smtClean="0">
                <a:solidFill>
                  <a:srgbClr val="000000"/>
                </a:solidFill>
                <a:latin typeface="Cambria"/>
              </a:rPr>
            </a:br>
            <a:r>
              <a:rPr lang="en-US" sz="3600" dirty="0" smtClean="0">
                <a:solidFill>
                  <a:srgbClr val="000000"/>
                </a:solidFill>
                <a:latin typeface="Cambria"/>
              </a:rPr>
              <a:t>AO465</a:t>
            </a:r>
            <a:endParaRPr lang="en-US" sz="3600" dirty="0"/>
          </a:p>
        </p:txBody>
      </p:sp>
      <p:sp>
        <p:nvSpPr>
          <p:cNvPr id="3" name="Subtitle 2"/>
          <p:cNvSpPr>
            <a:spLocks noGrp="1"/>
          </p:cNvSpPr>
          <p:nvPr>
            <p:ph type="subTitle" idx="1"/>
          </p:nvPr>
        </p:nvSpPr>
        <p:spPr>
          <a:xfrm>
            <a:off x="5715000" y="4191000"/>
            <a:ext cx="2673096" cy="790136"/>
          </a:xfrm>
        </p:spPr>
        <p:txBody>
          <a:bodyPr>
            <a:noAutofit/>
          </a:bodyPr>
          <a:lstStyle/>
          <a:p>
            <a:r>
              <a:rPr lang="en-US" sz="3200" dirty="0" smtClean="0"/>
              <a:t>Module I</a:t>
            </a:r>
            <a:endParaRPr lang="en-US" sz="3200" dirty="0"/>
          </a:p>
        </p:txBody>
      </p:sp>
    </p:spTree>
    <p:extLst>
      <p:ext uri="{BB962C8B-B14F-4D97-AF65-F5344CB8AC3E}">
        <p14:creationId xmlns:p14="http://schemas.microsoft.com/office/powerpoint/2010/main" val="52760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90600"/>
            <a:ext cx="7696200" cy="2585323"/>
          </a:xfrm>
          <a:prstGeom prst="rect">
            <a:avLst/>
          </a:prstGeom>
        </p:spPr>
        <p:txBody>
          <a:bodyPr wrap="square">
            <a:spAutoFit/>
          </a:bodyPr>
          <a:lstStyle/>
          <a:p>
            <a:pPr marL="285750" indent="-285750">
              <a:buFont typeface="Wingdings" pitchFamily="2" charset="2"/>
              <a:buChar char="Ø"/>
            </a:pPr>
            <a:r>
              <a:rPr lang="en-US" sz="2400" dirty="0">
                <a:solidFill>
                  <a:srgbClr val="000000"/>
                </a:solidFill>
                <a:latin typeface="Times New Roman"/>
              </a:rPr>
              <a:t>A land breeze thus blows in from the </a:t>
            </a:r>
            <a:r>
              <a:rPr lang="en-US" sz="2400" dirty="0" smtClean="0">
                <a:solidFill>
                  <a:srgbClr val="000000"/>
                </a:solidFill>
                <a:latin typeface="Times New Roman"/>
              </a:rPr>
              <a:t>high </a:t>
            </a:r>
            <a:r>
              <a:rPr lang="en-US" sz="2400" dirty="0">
                <a:solidFill>
                  <a:srgbClr val="000000"/>
                </a:solidFill>
                <a:latin typeface="Times New Roman"/>
              </a:rPr>
              <a:t>pressure over the land towards the water. </a:t>
            </a:r>
            <a:endParaRPr lang="en-US" sz="2400" dirty="0" smtClean="0">
              <a:solidFill>
                <a:srgbClr val="000000"/>
              </a:solidFill>
              <a:latin typeface="Times New Roman"/>
            </a:endParaRPr>
          </a:p>
          <a:p>
            <a:pPr marL="285750" indent="-285750">
              <a:buFont typeface="Wingdings" pitchFamily="2" charset="2"/>
              <a:buChar char="Ø"/>
            </a:pPr>
            <a:r>
              <a:rPr lang="en-US" sz="2400" dirty="0" smtClean="0">
                <a:solidFill>
                  <a:srgbClr val="000000"/>
                </a:solidFill>
                <a:latin typeface="Times New Roman"/>
              </a:rPr>
              <a:t>These </a:t>
            </a:r>
            <a:r>
              <a:rPr lang="en-US" sz="2400" dirty="0">
                <a:solidFill>
                  <a:srgbClr val="000000"/>
                </a:solidFill>
                <a:latin typeface="Times New Roman"/>
              </a:rPr>
              <a:t>land and sea breezes maintain air circulation in the coastal areas and have a moderating effect on the temperatures. </a:t>
            </a:r>
            <a:r>
              <a:rPr lang="en-US" sz="2400" dirty="0" smtClean="0">
                <a:solidFill>
                  <a:srgbClr val="000000"/>
                </a:solidFill>
                <a:latin typeface="Times New Roman"/>
              </a:rPr>
              <a:t> </a:t>
            </a:r>
          </a:p>
          <a:p>
            <a:endParaRPr lang="en-US" sz="2400" dirty="0" smtClean="0">
              <a:solidFill>
                <a:srgbClr val="000000"/>
              </a:solidFill>
              <a:latin typeface="Times New Roman"/>
            </a:endParaRP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61855"/>
            <a:ext cx="66198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5037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4912" y="1600199"/>
            <a:ext cx="6734175" cy="305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7317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51344"/>
            <a:ext cx="7772400" cy="4893647"/>
          </a:xfrm>
          <a:prstGeom prst="rect">
            <a:avLst/>
          </a:prstGeom>
        </p:spPr>
        <p:txBody>
          <a:bodyPr wrap="square">
            <a:spAutoFit/>
          </a:bodyPr>
          <a:lstStyle/>
          <a:p>
            <a:r>
              <a:rPr lang="en-US" sz="2400" i="1" dirty="0">
                <a:solidFill>
                  <a:srgbClr val="000000"/>
                </a:solidFill>
                <a:latin typeface="Times New Roman"/>
              </a:rPr>
              <a:t>Example 2: Monsoons </a:t>
            </a:r>
            <a:endParaRPr lang="en-US" sz="2400" dirty="0">
              <a:solidFill>
                <a:srgbClr val="000000"/>
              </a:solidFill>
              <a:latin typeface="Times New Roman"/>
            </a:endParaRPr>
          </a:p>
          <a:p>
            <a:pPr marL="342900" indent="-342900">
              <a:buFont typeface="Wingdings" pitchFamily="2" charset="2"/>
              <a:buChar char="Ø"/>
            </a:pPr>
            <a:r>
              <a:rPr lang="en-US" sz="2400" dirty="0">
                <a:solidFill>
                  <a:srgbClr val="000000"/>
                </a:solidFill>
                <a:latin typeface="Times New Roman"/>
              </a:rPr>
              <a:t>They are land and sea breezes on a large scale. The word ‘monsoon’ comes from the Arabic word ‘</a:t>
            </a:r>
            <a:r>
              <a:rPr lang="en-US" sz="2400" dirty="0" err="1">
                <a:solidFill>
                  <a:srgbClr val="000000"/>
                </a:solidFill>
                <a:latin typeface="Times New Roman"/>
              </a:rPr>
              <a:t>mausim</a:t>
            </a:r>
            <a:r>
              <a:rPr lang="en-US" sz="2400" dirty="0">
                <a:solidFill>
                  <a:srgbClr val="000000"/>
                </a:solidFill>
                <a:latin typeface="Times New Roman"/>
              </a:rPr>
              <a:t>’ meaning weather.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They </a:t>
            </a:r>
            <a:r>
              <a:rPr lang="en-US" sz="2400" dirty="0">
                <a:solidFill>
                  <a:srgbClr val="000000"/>
                </a:solidFill>
                <a:latin typeface="Times New Roman"/>
              </a:rPr>
              <a:t>change or reverse their directions according to the seasons.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Strong </a:t>
            </a:r>
            <a:r>
              <a:rPr lang="en-US" sz="2400" dirty="0">
                <a:solidFill>
                  <a:srgbClr val="000000"/>
                </a:solidFill>
                <a:latin typeface="Times New Roman"/>
              </a:rPr>
              <a:t>contrasts in temperature between summer and winter because great differences in pressure conditions over the interior parts of the big continents like Asia.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Hence </a:t>
            </a:r>
            <a:r>
              <a:rPr lang="en-US" sz="2400" dirty="0">
                <a:solidFill>
                  <a:srgbClr val="000000"/>
                </a:solidFill>
                <a:latin typeface="Times New Roman"/>
              </a:rPr>
              <a:t>winds blow onshore from a sea to the land in summer and from land to the sea in winter.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onshore winds bring moisture and heavy rainfall while the offshore winds are relatively dry. </a:t>
            </a:r>
            <a:endParaRPr lang="en-US" sz="2400" dirty="0" smtClean="0">
              <a:solidFill>
                <a:srgbClr val="000000"/>
              </a:solidFill>
              <a:latin typeface="Times New Roman"/>
            </a:endParaRPr>
          </a:p>
        </p:txBody>
      </p:sp>
    </p:spTree>
    <p:extLst>
      <p:ext uri="{BB962C8B-B14F-4D97-AF65-F5344CB8AC3E}">
        <p14:creationId xmlns:p14="http://schemas.microsoft.com/office/powerpoint/2010/main" val="2852402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71600"/>
            <a:ext cx="7848600" cy="2308324"/>
          </a:xfrm>
          <a:prstGeom prst="rect">
            <a:avLst/>
          </a:prstGeom>
        </p:spPr>
        <p:txBody>
          <a:bodyPr wrap="square">
            <a:spAutoFit/>
          </a:bodyPr>
          <a:lstStyle/>
          <a:p>
            <a:pPr marL="342900" lvl="0" indent="-342900">
              <a:buFont typeface="Wingdings" pitchFamily="2" charset="2"/>
              <a:buChar char="Ø"/>
            </a:pPr>
            <a:r>
              <a:rPr lang="en-US" sz="2400" dirty="0">
                <a:solidFill>
                  <a:srgbClr val="000000"/>
                </a:solidFill>
                <a:latin typeface="Times New Roman"/>
              </a:rPr>
              <a:t>Although the monsoons are associated with south-east USA, Australia, parts of South America and East Africa they are most effective over south-east Asia and India blows from June to September while the winter monsoons prevails from October to December. </a:t>
            </a:r>
            <a:endParaRPr lang="en-US" sz="2400" dirty="0" smtClean="0">
              <a:solidFill>
                <a:srgbClr val="000000"/>
              </a:solidFill>
              <a:latin typeface="Times New Roman"/>
            </a:endParaRPr>
          </a:p>
          <a:p>
            <a:pPr lvl="0"/>
            <a:endParaRPr lang="en-US" sz="2400" dirty="0">
              <a:solidFill>
                <a:prstClr val="black"/>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2144" y="3886200"/>
            <a:ext cx="412865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1305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9" y="1066800"/>
            <a:ext cx="7620000" cy="1938992"/>
          </a:xfrm>
          <a:prstGeom prst="rect">
            <a:avLst/>
          </a:prstGeom>
        </p:spPr>
        <p:txBody>
          <a:bodyPr wrap="square">
            <a:spAutoFit/>
          </a:bodyPr>
          <a:lstStyle/>
          <a:p>
            <a:r>
              <a:rPr lang="en-US" sz="2400" i="1" dirty="0">
                <a:solidFill>
                  <a:srgbClr val="000000"/>
                </a:solidFill>
                <a:latin typeface="Times New Roman"/>
              </a:rPr>
              <a:t>Example 3: Mountain and Valley Breezes (tertiary circulation) </a:t>
            </a:r>
            <a:endParaRPr lang="en-US" sz="2400" dirty="0">
              <a:solidFill>
                <a:srgbClr val="000000"/>
              </a:solidFill>
              <a:latin typeface="Times New Roman"/>
            </a:endParaRPr>
          </a:p>
          <a:p>
            <a:pPr marL="342900" indent="-342900">
              <a:buFont typeface="Wingdings" pitchFamily="2" charset="2"/>
              <a:buChar char="Ø"/>
            </a:pPr>
            <a:r>
              <a:rPr lang="en-US" sz="2400" dirty="0">
                <a:solidFill>
                  <a:srgbClr val="000000"/>
                </a:solidFill>
                <a:latin typeface="Times New Roman"/>
              </a:rPr>
              <a:t>During the day, the valley heats up, so the warm less dense air flows up the mountain, creating a </a:t>
            </a:r>
            <a:r>
              <a:rPr lang="en-US" sz="2400" i="1" dirty="0">
                <a:solidFill>
                  <a:srgbClr val="000000"/>
                </a:solidFill>
                <a:latin typeface="Times New Roman"/>
              </a:rPr>
              <a:t>valley breeze. </a:t>
            </a:r>
            <a:endParaRPr lang="en-US" sz="2400" i="1" dirty="0" smtClean="0">
              <a:solidFill>
                <a:srgbClr val="000000"/>
              </a:solidFill>
              <a:latin typeface="Times New Roman"/>
            </a:endParaRPr>
          </a:p>
          <a:p>
            <a:pPr marL="342900" indent="-342900">
              <a:buFont typeface="Wingdings" pitchFamily="2" charset="2"/>
              <a:buChar char="Ø"/>
            </a:pPr>
            <a:endParaRPr lang="en-US"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743200"/>
            <a:ext cx="5257800" cy="377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902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64852"/>
            <a:ext cx="7772400" cy="1200329"/>
          </a:xfrm>
          <a:prstGeom prst="rect">
            <a:avLst/>
          </a:prstGeom>
        </p:spPr>
        <p:txBody>
          <a:bodyPr wrap="square">
            <a:spAutoFit/>
          </a:bodyPr>
          <a:lstStyle/>
          <a:p>
            <a:pPr marL="342900" indent="-342900">
              <a:buFont typeface="Wingdings" pitchFamily="2" charset="2"/>
              <a:buChar char="Ø"/>
            </a:pPr>
            <a:r>
              <a:rPr lang="en-US" sz="2400" dirty="0">
                <a:solidFill>
                  <a:srgbClr val="000000"/>
                </a:solidFill>
                <a:latin typeface="Times New Roman"/>
              </a:rPr>
              <a:t>At night, the mountain will cool off faster than the valley, so the cool mountain air descends because it is more dense, creating a </a:t>
            </a:r>
            <a:r>
              <a:rPr lang="en-US" sz="2400" i="1" dirty="0">
                <a:solidFill>
                  <a:srgbClr val="000000"/>
                </a:solidFill>
                <a:latin typeface="Times New Roman"/>
              </a:rPr>
              <a:t>mountain breeze</a:t>
            </a:r>
            <a:r>
              <a:rPr lang="en-US" sz="2400" dirty="0">
                <a:solidFill>
                  <a:srgbClr val="000000"/>
                </a:solidFill>
                <a:latin typeface="Times New Roman"/>
              </a:rPr>
              <a:t>. </a:t>
            </a:r>
            <a:endParaRPr lang="en-US" sz="2400" dirty="0" smtClean="0">
              <a:solidFill>
                <a:srgbClr val="000000"/>
              </a:solidFill>
              <a:latin typeface="Times New Roman"/>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744" y="2819400"/>
            <a:ext cx="527165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6153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382" y="609600"/>
            <a:ext cx="8077200" cy="6063198"/>
          </a:xfrm>
          <a:prstGeom prst="rect">
            <a:avLst/>
          </a:prstGeom>
        </p:spPr>
        <p:txBody>
          <a:bodyPr wrap="square">
            <a:spAutoFit/>
          </a:bodyPr>
          <a:lstStyle/>
          <a:p>
            <a:r>
              <a:rPr lang="en-US" sz="2800" b="1" dirty="0" smtClean="0">
                <a:solidFill>
                  <a:srgbClr val="000000"/>
                </a:solidFill>
                <a:latin typeface="Times New Roman"/>
              </a:rPr>
              <a:t>III. </a:t>
            </a:r>
            <a:r>
              <a:rPr lang="en-US" sz="2800" b="1" dirty="0">
                <a:solidFill>
                  <a:srgbClr val="000000"/>
                </a:solidFill>
                <a:latin typeface="Times New Roman"/>
              </a:rPr>
              <a:t>Local Winds </a:t>
            </a:r>
            <a:endParaRPr lang="en-US" sz="2800" dirty="0">
              <a:solidFill>
                <a:srgbClr val="000000"/>
              </a:solidFill>
              <a:latin typeface="Times New Roman"/>
            </a:endParaRPr>
          </a:p>
          <a:p>
            <a:pPr marL="342900" indent="-342900">
              <a:buFont typeface="Wingdings" pitchFamily="2" charset="2"/>
              <a:buChar char="Ø"/>
            </a:pPr>
            <a:r>
              <a:rPr lang="en-US" sz="2400" dirty="0">
                <a:solidFill>
                  <a:srgbClr val="000000"/>
                </a:solidFill>
                <a:latin typeface="Times New Roman"/>
              </a:rPr>
              <a:t>On the earth’s surface, some local variations of temperature on the land may cause changes in air </a:t>
            </a:r>
            <a:r>
              <a:rPr lang="en-US" sz="2400" dirty="0" smtClean="0">
                <a:solidFill>
                  <a:srgbClr val="000000"/>
                </a:solidFill>
                <a:latin typeface="Times New Roman"/>
              </a:rPr>
              <a:t>pressure as </a:t>
            </a:r>
            <a:r>
              <a:rPr lang="en-US" sz="2400" dirty="0">
                <a:solidFill>
                  <a:srgbClr val="000000"/>
                </a:solidFill>
                <a:latin typeface="Times New Roman"/>
              </a:rPr>
              <a:t>a result local winds blow.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They </a:t>
            </a:r>
            <a:r>
              <a:rPr lang="en-US" sz="2400" dirty="0">
                <a:solidFill>
                  <a:srgbClr val="000000"/>
                </a:solidFill>
                <a:latin typeface="Times New Roman"/>
              </a:rPr>
              <a:t>blow in a particular season and are known by the local names in that region.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For </a:t>
            </a:r>
            <a:r>
              <a:rPr lang="en-US" sz="2400" dirty="0">
                <a:solidFill>
                  <a:srgbClr val="000000"/>
                </a:solidFill>
                <a:latin typeface="Times New Roman"/>
              </a:rPr>
              <a:t>instance, the hot dry, dusty winds that blow in the month of May and June over the northern plains in India are called Loo. </a:t>
            </a:r>
          </a:p>
          <a:p>
            <a:pPr marL="342900" indent="-342900">
              <a:buFont typeface="Wingdings" pitchFamily="2" charset="2"/>
              <a:buChar char="Ø"/>
            </a:pPr>
            <a:r>
              <a:rPr lang="en-US" sz="2400" dirty="0">
                <a:solidFill>
                  <a:srgbClr val="000000"/>
                </a:solidFill>
                <a:latin typeface="Times New Roman"/>
              </a:rPr>
              <a:t>Some other examples of local winds that bring unusual changes in the temperature of the places are the warm Chinooks that devour the snow on the leeward side of the Rocky mountains of North America, the </a:t>
            </a:r>
            <a:r>
              <a:rPr lang="en-US" sz="2400" dirty="0" err="1">
                <a:solidFill>
                  <a:srgbClr val="000000"/>
                </a:solidFill>
                <a:latin typeface="Times New Roman"/>
              </a:rPr>
              <a:t>Foehn</a:t>
            </a:r>
            <a:r>
              <a:rPr lang="en-US" sz="2400" dirty="0">
                <a:solidFill>
                  <a:srgbClr val="000000"/>
                </a:solidFill>
                <a:latin typeface="Times New Roman"/>
              </a:rPr>
              <a:t> in the Swiss Alps and the hot, sand laden </a:t>
            </a:r>
            <a:r>
              <a:rPr lang="en-US" sz="2400" dirty="0" err="1">
                <a:solidFill>
                  <a:srgbClr val="000000"/>
                </a:solidFill>
                <a:latin typeface="Times New Roman"/>
              </a:rPr>
              <a:t>Siocco</a:t>
            </a:r>
            <a:r>
              <a:rPr lang="en-US" sz="2400" dirty="0">
                <a:solidFill>
                  <a:srgbClr val="000000"/>
                </a:solidFill>
                <a:latin typeface="Times New Roman"/>
              </a:rPr>
              <a:t> that blows over Southern Europe from the Sahara and causes ‘blood rain’ which is actually desert sand and dust that falls with the rain. </a:t>
            </a:r>
            <a:endParaRPr lang="en-US" sz="2400" dirty="0"/>
          </a:p>
        </p:txBody>
      </p:sp>
    </p:spTree>
    <p:extLst>
      <p:ext uri="{BB962C8B-B14F-4D97-AF65-F5344CB8AC3E}">
        <p14:creationId xmlns:p14="http://schemas.microsoft.com/office/powerpoint/2010/main" val="591162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1326" y="1905000"/>
            <a:ext cx="7536873" cy="1569660"/>
          </a:xfrm>
          <a:prstGeom prst="rect">
            <a:avLst/>
          </a:prstGeom>
        </p:spPr>
        <p:txBody>
          <a:bodyPr wrap="square">
            <a:spAutoFit/>
          </a:bodyPr>
          <a:lstStyle/>
          <a:p>
            <a:pPr marL="342900" indent="-342900">
              <a:buFont typeface="Wingdings" pitchFamily="2" charset="2"/>
              <a:buChar char="Ø"/>
            </a:pPr>
            <a:r>
              <a:rPr lang="en-US" sz="2400" dirty="0">
                <a:solidFill>
                  <a:srgbClr val="000000"/>
                </a:solidFill>
                <a:latin typeface="Times New Roman"/>
              </a:rPr>
              <a:t>There are still other types of winds that are irregular and keep changing their direction and blow in an area for a very short time, such as tornadoes, typhoons and cyclones. </a:t>
            </a:r>
            <a:endParaRPr lang="en-US" sz="2400" dirty="0"/>
          </a:p>
        </p:txBody>
      </p:sp>
    </p:spTree>
    <p:extLst>
      <p:ext uri="{BB962C8B-B14F-4D97-AF65-F5344CB8AC3E}">
        <p14:creationId xmlns:p14="http://schemas.microsoft.com/office/powerpoint/2010/main" val="350154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382" y="914400"/>
            <a:ext cx="8229600" cy="5632311"/>
          </a:xfrm>
          <a:prstGeom prst="rect">
            <a:avLst/>
          </a:prstGeom>
        </p:spPr>
        <p:txBody>
          <a:bodyPr wrap="square">
            <a:spAutoFit/>
          </a:bodyPr>
          <a:lstStyle/>
          <a:p>
            <a:pPr algn="ctr"/>
            <a:r>
              <a:rPr lang="en-US" sz="2400" b="1" dirty="0">
                <a:solidFill>
                  <a:srgbClr val="000000"/>
                </a:solidFill>
                <a:latin typeface="Times New Roman"/>
              </a:rPr>
              <a:t>CAUSES OF VARIATION OF WINDS </a:t>
            </a:r>
            <a:endParaRPr lang="en-US" sz="2400" dirty="0">
              <a:solidFill>
                <a:srgbClr val="000000"/>
              </a:solidFill>
              <a:latin typeface="Times New Roman"/>
            </a:endParaRPr>
          </a:p>
          <a:p>
            <a:r>
              <a:rPr lang="en-US" sz="2400" dirty="0">
                <a:solidFill>
                  <a:srgbClr val="000000"/>
                </a:solidFill>
                <a:latin typeface="Times New Roman"/>
              </a:rPr>
              <a:t>The movement and the speed of wind are affected by three main factors </a:t>
            </a:r>
          </a:p>
          <a:p>
            <a:r>
              <a:rPr lang="en-US" sz="2400" i="1" dirty="0">
                <a:solidFill>
                  <a:srgbClr val="000000"/>
                </a:solidFill>
                <a:latin typeface="Times New Roman"/>
              </a:rPr>
              <a:t>1. Pressure Gradient Force </a:t>
            </a:r>
            <a:endParaRPr lang="en-US" sz="2400" dirty="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change in pressure measured across a given distance is called a "pressure gradient". </a:t>
            </a: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pressure gradient results in a net force that is directed from high to low pressure. The magnitude of the force depends on </a:t>
            </a:r>
          </a:p>
          <a:p>
            <a:r>
              <a:rPr lang="en-US" sz="2400" dirty="0">
                <a:solidFill>
                  <a:srgbClr val="000000"/>
                </a:solidFill>
                <a:latin typeface="Times New Roman"/>
              </a:rPr>
              <a:t>1) How great the pressure difference is between the high pressure area and low pressure area </a:t>
            </a:r>
          </a:p>
          <a:p>
            <a:r>
              <a:rPr lang="en-US" sz="2400" dirty="0">
                <a:solidFill>
                  <a:srgbClr val="000000"/>
                </a:solidFill>
                <a:latin typeface="Times New Roman"/>
              </a:rPr>
              <a:t>2) how far apart the two pressure areas are from each other. A large difference in pressure combined with pressure areas that are close to each other will cause a huge pressure gradient which produces a strong wind </a:t>
            </a:r>
            <a:endParaRPr lang="en-US" sz="2400" dirty="0"/>
          </a:p>
        </p:txBody>
      </p:sp>
    </p:spTree>
    <p:extLst>
      <p:ext uri="{BB962C8B-B14F-4D97-AF65-F5344CB8AC3E}">
        <p14:creationId xmlns:p14="http://schemas.microsoft.com/office/powerpoint/2010/main" val="257648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9545" y="609600"/>
            <a:ext cx="8382000" cy="6740307"/>
          </a:xfrm>
          <a:prstGeom prst="rect">
            <a:avLst/>
          </a:prstGeom>
        </p:spPr>
        <p:txBody>
          <a:bodyPr wrap="square">
            <a:spAutoFit/>
          </a:bodyPr>
          <a:lstStyle/>
          <a:p>
            <a:r>
              <a:rPr lang="en-US" sz="2400" i="1" dirty="0">
                <a:solidFill>
                  <a:srgbClr val="000000"/>
                </a:solidFill>
                <a:latin typeface="Times New Roman"/>
              </a:rPr>
              <a:t>2. </a:t>
            </a:r>
            <a:r>
              <a:rPr lang="en-US" sz="2400" i="1" dirty="0" err="1">
                <a:solidFill>
                  <a:srgbClr val="000000"/>
                </a:solidFill>
                <a:latin typeface="Times New Roman"/>
              </a:rPr>
              <a:t>Coriolis</a:t>
            </a:r>
            <a:r>
              <a:rPr lang="en-US" sz="2400" i="1" dirty="0">
                <a:solidFill>
                  <a:srgbClr val="000000"/>
                </a:solidFill>
                <a:latin typeface="Times New Roman"/>
              </a:rPr>
              <a:t> Effect </a:t>
            </a:r>
            <a:endParaRPr lang="en-US" sz="2400" dirty="0">
              <a:solidFill>
                <a:srgbClr val="000000"/>
              </a:solidFill>
              <a:latin typeface="Times New Roman"/>
            </a:endParaRPr>
          </a:p>
          <a:p>
            <a:pPr marL="342900" indent="-342900">
              <a:buFont typeface="Wingdings" pitchFamily="2" charset="2"/>
              <a:buChar char="Ø"/>
            </a:pPr>
            <a:r>
              <a:rPr lang="en-US" sz="2400" i="1" dirty="0">
                <a:solidFill>
                  <a:srgbClr val="000000"/>
                </a:solidFill>
                <a:latin typeface="Times New Roman"/>
              </a:rPr>
              <a:t>The </a:t>
            </a:r>
            <a:r>
              <a:rPr lang="en-US" sz="2400" i="1" dirty="0" err="1">
                <a:solidFill>
                  <a:srgbClr val="000000"/>
                </a:solidFill>
                <a:latin typeface="Times New Roman"/>
              </a:rPr>
              <a:t>Coriolis</a:t>
            </a:r>
            <a:r>
              <a:rPr lang="en-US" sz="2400" i="1" dirty="0">
                <a:solidFill>
                  <a:srgbClr val="000000"/>
                </a:solidFill>
                <a:latin typeface="Times New Roman"/>
              </a:rPr>
              <a:t> Effect </a:t>
            </a:r>
            <a:r>
              <a:rPr lang="en-US" sz="2400" dirty="0">
                <a:solidFill>
                  <a:srgbClr val="000000"/>
                </a:solidFill>
                <a:latin typeface="Times New Roman"/>
              </a:rPr>
              <a:t>(also called the </a:t>
            </a:r>
            <a:r>
              <a:rPr lang="en-US" sz="2400" dirty="0" err="1">
                <a:solidFill>
                  <a:srgbClr val="000000"/>
                </a:solidFill>
                <a:latin typeface="Times New Roman"/>
              </a:rPr>
              <a:t>Coriolis</a:t>
            </a:r>
            <a:r>
              <a:rPr lang="en-US" sz="2400" dirty="0">
                <a:solidFill>
                  <a:srgbClr val="000000"/>
                </a:solidFill>
                <a:latin typeface="Times New Roman"/>
              </a:rPr>
              <a:t> force) is defined as the apparent deflection of objects (such as airplanes, wind, missiles, and ocean currents) moving in a straight path relative to the earth's surface. </a:t>
            </a:r>
          </a:p>
          <a:p>
            <a:pPr marL="342900" indent="-342900">
              <a:buFont typeface="Wingdings" pitchFamily="2" charset="2"/>
              <a:buChar char="Ø"/>
            </a:pPr>
            <a:r>
              <a:rPr lang="en-US" sz="2400" dirty="0">
                <a:solidFill>
                  <a:srgbClr val="000000"/>
                </a:solidFill>
                <a:latin typeface="Times New Roman"/>
              </a:rPr>
              <a:t>If the Earth did not rotate upon its axis, winds would follow the direction of the pressure gradient.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But </a:t>
            </a:r>
            <a:r>
              <a:rPr lang="en-US" sz="2400" dirty="0">
                <a:solidFill>
                  <a:srgbClr val="000000"/>
                </a:solidFill>
                <a:latin typeface="Times New Roman"/>
              </a:rPr>
              <a:t>the rotation produces another force other than the pressure force. It is called the ‘</a:t>
            </a:r>
            <a:r>
              <a:rPr lang="en-US" sz="2400" i="1" dirty="0" err="1">
                <a:solidFill>
                  <a:srgbClr val="000000"/>
                </a:solidFill>
                <a:latin typeface="Times New Roman"/>
              </a:rPr>
              <a:t>Coriolis</a:t>
            </a:r>
            <a:r>
              <a:rPr lang="en-US" sz="2400" i="1" dirty="0">
                <a:solidFill>
                  <a:srgbClr val="000000"/>
                </a:solidFill>
                <a:latin typeface="Times New Roman"/>
              </a:rPr>
              <a:t> force</a:t>
            </a:r>
            <a:r>
              <a:rPr lang="en-US" sz="2400" dirty="0">
                <a:solidFill>
                  <a:srgbClr val="000000"/>
                </a:solidFill>
                <a:latin typeface="Times New Roman"/>
              </a:rPr>
              <a:t>’.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Causes </a:t>
            </a:r>
            <a:r>
              <a:rPr lang="en-US" sz="2400" dirty="0">
                <a:solidFill>
                  <a:srgbClr val="000000"/>
                </a:solidFill>
                <a:latin typeface="Times New Roman"/>
              </a:rPr>
              <a:t>air to move in a curved path </a:t>
            </a:r>
          </a:p>
          <a:p>
            <a:pPr marL="342900" indent="-342900">
              <a:buFont typeface="Wingdings" pitchFamily="2" charset="2"/>
              <a:buChar char="Ø"/>
            </a:pPr>
            <a:r>
              <a:rPr lang="en-US" sz="2400" dirty="0" smtClean="0">
                <a:solidFill>
                  <a:srgbClr val="000000"/>
                </a:solidFill>
                <a:latin typeface="Times New Roman"/>
              </a:rPr>
              <a:t>It </a:t>
            </a:r>
            <a:r>
              <a:rPr lang="en-US" sz="2400" dirty="0">
                <a:solidFill>
                  <a:srgbClr val="000000"/>
                </a:solidFill>
                <a:latin typeface="Times New Roman"/>
              </a:rPr>
              <a:t>is caused by the Earth spinning on its axis </a:t>
            </a: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Earth spins fastest at the equator, and slowest near the </a:t>
            </a:r>
            <a:r>
              <a:rPr lang="en-US" sz="2400" dirty="0" smtClean="0">
                <a:solidFill>
                  <a:srgbClr val="000000"/>
                </a:solidFill>
                <a:latin typeface="Times New Roman"/>
              </a:rPr>
              <a:t>    poles </a:t>
            </a:r>
            <a:endParaRPr lang="en-US" sz="2400" dirty="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pitchFamily="18" charset="0"/>
                <a:cs typeface="Times New Roman" pitchFamily="18" charset="0"/>
              </a:rPr>
              <a:t>As </a:t>
            </a:r>
            <a:r>
              <a:rPr lang="en-US" sz="2400" dirty="0">
                <a:solidFill>
                  <a:srgbClr val="000000"/>
                </a:solidFill>
                <a:latin typeface="Times New Roman" pitchFamily="18" charset="0"/>
                <a:cs typeface="Times New Roman" pitchFamily="18" charset="0"/>
              </a:rPr>
              <a:t>air moves from the equator to the pole, it </a:t>
            </a:r>
            <a:r>
              <a:rPr lang="en-US" sz="2400" dirty="0" smtClean="0">
                <a:solidFill>
                  <a:srgbClr val="000000"/>
                </a:solidFill>
                <a:latin typeface="Times New Roman" pitchFamily="18" charset="0"/>
                <a:cs typeface="Times New Roman" pitchFamily="18" charset="0"/>
              </a:rPr>
              <a:t>will </a:t>
            </a:r>
            <a:r>
              <a:rPr lang="en-US" sz="2400" dirty="0">
                <a:solidFill>
                  <a:srgbClr val="000000"/>
                </a:solidFill>
                <a:latin typeface="Times New Roman" pitchFamily="18" charset="0"/>
                <a:cs typeface="Times New Roman" pitchFamily="18" charset="0"/>
              </a:rPr>
              <a:t>travel east faster than the land beneath </a:t>
            </a:r>
            <a:r>
              <a:rPr lang="en-US" sz="2400" dirty="0" smtClean="0">
                <a:solidFill>
                  <a:srgbClr val="000000"/>
                </a:solidFill>
                <a:latin typeface="Times New Roman" pitchFamily="18" charset="0"/>
                <a:cs typeface="Times New Roman" pitchFamily="18" charset="0"/>
              </a:rPr>
              <a:t>it causing </a:t>
            </a:r>
            <a:r>
              <a:rPr lang="en-US" sz="2400" dirty="0">
                <a:solidFill>
                  <a:srgbClr val="000000"/>
                </a:solidFill>
                <a:latin typeface="Times New Roman" pitchFamily="18" charset="0"/>
                <a:cs typeface="Times New Roman" pitchFamily="18" charset="0"/>
              </a:rPr>
              <a:t>the air to follow a curved path </a:t>
            </a:r>
          </a:p>
          <a:p>
            <a:endParaRPr lang="en-US" sz="2400" dirty="0">
              <a:solidFill>
                <a:srgbClr val="000000"/>
              </a:solidFill>
              <a:latin typeface="Times New Roman"/>
            </a:endParaRPr>
          </a:p>
          <a:p>
            <a:pPr marL="342900" indent="-342900">
              <a:buFont typeface="Wingdings" pitchFamily="2" charset="2"/>
              <a:buChar char="Ø"/>
            </a:pPr>
            <a:endParaRPr lang="en-US" sz="2400" dirty="0"/>
          </a:p>
        </p:txBody>
      </p:sp>
    </p:spTree>
    <p:extLst>
      <p:ext uri="{BB962C8B-B14F-4D97-AF65-F5344CB8AC3E}">
        <p14:creationId xmlns:p14="http://schemas.microsoft.com/office/powerpoint/2010/main" val="107187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Syllabus- Module I</a:t>
            </a:r>
            <a:endParaRPr lang="en-US" sz="5400" dirty="0"/>
          </a:p>
        </p:txBody>
      </p:sp>
      <p:sp>
        <p:nvSpPr>
          <p:cNvPr id="3" name="Content Placeholder 2"/>
          <p:cNvSpPr>
            <a:spLocks noGrp="1"/>
          </p:cNvSpPr>
          <p:nvPr>
            <p:ph idx="1"/>
          </p:nvPr>
        </p:nvSpPr>
        <p:spPr/>
        <p:txBody>
          <a:bodyPr>
            <a:normAutofit/>
          </a:bodyPr>
          <a:lstStyle/>
          <a:p>
            <a:endParaRPr lang="en-US" sz="3200" dirty="0">
              <a:solidFill>
                <a:srgbClr val="000000"/>
              </a:solidFill>
              <a:latin typeface="Times New Roman"/>
            </a:endParaRPr>
          </a:p>
          <a:p>
            <a:pPr>
              <a:buFont typeface="Wingdings" pitchFamily="2" charset="2"/>
              <a:buChar char="v"/>
            </a:pPr>
            <a:r>
              <a:rPr lang="en-US" sz="2800" dirty="0" smtClean="0">
                <a:solidFill>
                  <a:srgbClr val="000000"/>
                </a:solidFill>
                <a:latin typeface="Times New Roman"/>
              </a:rPr>
              <a:t>Atmospheric </a:t>
            </a:r>
            <a:r>
              <a:rPr lang="en-US" sz="2800" dirty="0">
                <a:solidFill>
                  <a:srgbClr val="000000"/>
                </a:solidFill>
                <a:latin typeface="Times New Roman"/>
              </a:rPr>
              <a:t>circulation </a:t>
            </a:r>
            <a:endParaRPr lang="en-US" sz="2800" dirty="0" smtClean="0">
              <a:solidFill>
                <a:srgbClr val="000000"/>
              </a:solidFill>
              <a:latin typeface="Times New Roman"/>
            </a:endParaRPr>
          </a:p>
          <a:p>
            <a:pPr>
              <a:buFont typeface="Wingdings" pitchFamily="2" charset="2"/>
              <a:buChar char="v"/>
            </a:pPr>
            <a:r>
              <a:rPr lang="en-US" sz="2800" dirty="0" smtClean="0">
                <a:solidFill>
                  <a:srgbClr val="000000"/>
                </a:solidFill>
                <a:latin typeface="Times New Roman"/>
              </a:rPr>
              <a:t>Local winds- Terrain types</a:t>
            </a:r>
          </a:p>
          <a:p>
            <a:pPr>
              <a:buFont typeface="Wingdings" pitchFamily="2" charset="2"/>
              <a:buChar char="v"/>
            </a:pPr>
            <a:r>
              <a:rPr lang="en-US" sz="2800" dirty="0" smtClean="0">
                <a:solidFill>
                  <a:srgbClr val="000000"/>
                </a:solidFill>
                <a:latin typeface="Times New Roman"/>
              </a:rPr>
              <a:t>Mean velocity profiles</a:t>
            </a:r>
          </a:p>
          <a:p>
            <a:pPr>
              <a:buFont typeface="Wingdings" pitchFamily="2" charset="2"/>
              <a:buChar char="v"/>
            </a:pPr>
            <a:r>
              <a:rPr lang="en-US" sz="2800" dirty="0" smtClean="0">
                <a:solidFill>
                  <a:srgbClr val="000000"/>
                </a:solidFill>
                <a:latin typeface="Times New Roman"/>
              </a:rPr>
              <a:t>Power law and logarithm law-wind speeds</a:t>
            </a:r>
            <a:r>
              <a:rPr lang="en-US" sz="2800" dirty="0">
                <a:solidFill>
                  <a:srgbClr val="000000"/>
                </a:solidFill>
                <a:latin typeface="Times New Roman"/>
              </a:rPr>
              <a:t>	</a:t>
            </a:r>
            <a:endParaRPr lang="en-US" sz="2800" dirty="0" smtClean="0">
              <a:solidFill>
                <a:srgbClr val="000000"/>
              </a:solidFill>
              <a:latin typeface="Times New Roman"/>
            </a:endParaRPr>
          </a:p>
          <a:p>
            <a:pPr>
              <a:buFont typeface="Wingdings" pitchFamily="2" charset="2"/>
              <a:buChar char="v"/>
            </a:pPr>
            <a:endParaRPr lang="en-US" sz="3200" dirty="0">
              <a:solidFill>
                <a:srgbClr val="000000"/>
              </a:solidFill>
              <a:latin typeface="Times New Roman"/>
            </a:endParaRPr>
          </a:p>
          <a:p>
            <a:pPr marL="0" indent="0">
              <a:buNone/>
            </a:pPr>
            <a:endParaRPr lang="en-US" dirty="0"/>
          </a:p>
        </p:txBody>
      </p:sp>
    </p:spTree>
    <p:extLst>
      <p:ext uri="{BB962C8B-B14F-4D97-AF65-F5344CB8AC3E}">
        <p14:creationId xmlns:p14="http://schemas.microsoft.com/office/powerpoint/2010/main" val="2420265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315756"/>
            <a:ext cx="5410199"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85799" y="685800"/>
            <a:ext cx="8001000" cy="2616101"/>
          </a:xfrm>
          <a:prstGeom prst="rect">
            <a:avLst/>
          </a:prstGeom>
        </p:spPr>
        <p:txBody>
          <a:bodyPr wrap="square">
            <a:spAutoFit/>
          </a:bodyPr>
          <a:lstStyle/>
          <a:p>
            <a:endParaRPr lang="en-US" sz="2000" dirty="0">
              <a:solidFill>
                <a:srgbClr val="000000"/>
              </a:solidFill>
              <a:latin typeface="Times New Roman"/>
            </a:endParaRPr>
          </a:p>
          <a:p>
            <a:pPr marL="285750" indent="-285750">
              <a:buFont typeface="Wingdings" pitchFamily="2" charset="2"/>
              <a:buChar char="Ø"/>
            </a:pPr>
            <a:r>
              <a:rPr lang="en-US" sz="2400" dirty="0">
                <a:solidFill>
                  <a:srgbClr val="000000"/>
                </a:solidFill>
                <a:latin typeface="Times New Roman"/>
              </a:rPr>
              <a:t>So the </a:t>
            </a:r>
            <a:r>
              <a:rPr lang="en-US" sz="2400" dirty="0" err="1">
                <a:solidFill>
                  <a:srgbClr val="000000"/>
                </a:solidFill>
                <a:latin typeface="Times New Roman"/>
              </a:rPr>
              <a:t>Coriolis</a:t>
            </a:r>
            <a:r>
              <a:rPr lang="en-US" sz="2400" dirty="0">
                <a:solidFill>
                  <a:srgbClr val="000000"/>
                </a:solidFill>
                <a:latin typeface="Times New Roman"/>
              </a:rPr>
              <a:t> effect causes wind flowing from high pressure to low pressure to curve as the wind moves </a:t>
            </a:r>
          </a:p>
          <a:p>
            <a:pPr marL="285750" indent="-285750">
              <a:buFont typeface="Wingdings" pitchFamily="2" charset="2"/>
              <a:buChar char="Ø"/>
            </a:pPr>
            <a:r>
              <a:rPr lang="en-US" sz="2400" dirty="0" smtClean="0">
                <a:solidFill>
                  <a:srgbClr val="000000"/>
                </a:solidFill>
                <a:latin typeface="Times New Roman"/>
              </a:rPr>
              <a:t>In </a:t>
            </a:r>
            <a:r>
              <a:rPr lang="en-US" sz="2400" dirty="0">
                <a:solidFill>
                  <a:srgbClr val="000000"/>
                </a:solidFill>
                <a:latin typeface="Times New Roman"/>
              </a:rPr>
              <a:t>the </a:t>
            </a:r>
            <a:r>
              <a:rPr lang="en-US" sz="2400" i="1" dirty="0">
                <a:solidFill>
                  <a:srgbClr val="000000"/>
                </a:solidFill>
                <a:latin typeface="Times New Roman"/>
              </a:rPr>
              <a:t>Northern Hemisphere</a:t>
            </a:r>
            <a:r>
              <a:rPr lang="en-US" sz="2400" dirty="0">
                <a:solidFill>
                  <a:srgbClr val="000000"/>
                </a:solidFill>
                <a:latin typeface="Times New Roman"/>
              </a:rPr>
              <a:t>, the </a:t>
            </a:r>
            <a:r>
              <a:rPr lang="en-US" sz="2400" dirty="0" err="1">
                <a:solidFill>
                  <a:srgbClr val="000000"/>
                </a:solidFill>
                <a:latin typeface="Times New Roman"/>
              </a:rPr>
              <a:t>Coriolis</a:t>
            </a:r>
            <a:r>
              <a:rPr lang="en-US" sz="2400" dirty="0">
                <a:solidFill>
                  <a:srgbClr val="000000"/>
                </a:solidFill>
                <a:latin typeface="Times New Roman"/>
              </a:rPr>
              <a:t> effect causes things to curve to the </a:t>
            </a:r>
            <a:r>
              <a:rPr lang="en-US" sz="2400" i="1" dirty="0">
                <a:solidFill>
                  <a:srgbClr val="000000"/>
                </a:solidFill>
                <a:latin typeface="Times New Roman"/>
              </a:rPr>
              <a:t>Right </a:t>
            </a:r>
            <a:endParaRPr lang="en-US" sz="2400" dirty="0">
              <a:solidFill>
                <a:srgbClr val="000000"/>
              </a:solidFill>
              <a:latin typeface="Times New Roman"/>
            </a:endParaRPr>
          </a:p>
          <a:p>
            <a:pPr marL="285750" indent="-285750">
              <a:buFont typeface="Wingdings" pitchFamily="2" charset="2"/>
              <a:buChar char="Ø"/>
            </a:pPr>
            <a:r>
              <a:rPr lang="en-US" sz="2400" dirty="0" smtClean="0">
                <a:solidFill>
                  <a:srgbClr val="000000"/>
                </a:solidFill>
                <a:latin typeface="Times New Roman"/>
              </a:rPr>
              <a:t>In </a:t>
            </a:r>
            <a:r>
              <a:rPr lang="en-US" sz="2400" dirty="0">
                <a:solidFill>
                  <a:srgbClr val="000000"/>
                </a:solidFill>
                <a:latin typeface="Times New Roman"/>
              </a:rPr>
              <a:t>the </a:t>
            </a:r>
            <a:r>
              <a:rPr lang="en-US" sz="2400" i="1" dirty="0">
                <a:solidFill>
                  <a:srgbClr val="000000"/>
                </a:solidFill>
                <a:latin typeface="Times New Roman"/>
              </a:rPr>
              <a:t>Southern Hemisphere</a:t>
            </a:r>
            <a:r>
              <a:rPr lang="en-US" sz="2400" dirty="0">
                <a:solidFill>
                  <a:srgbClr val="000000"/>
                </a:solidFill>
                <a:latin typeface="Times New Roman"/>
              </a:rPr>
              <a:t>, the </a:t>
            </a:r>
            <a:r>
              <a:rPr lang="en-US" sz="2400" dirty="0" err="1">
                <a:solidFill>
                  <a:srgbClr val="000000"/>
                </a:solidFill>
                <a:latin typeface="Times New Roman"/>
              </a:rPr>
              <a:t>Coriolis</a:t>
            </a:r>
            <a:r>
              <a:rPr lang="en-US" sz="2400" dirty="0">
                <a:solidFill>
                  <a:srgbClr val="000000"/>
                </a:solidFill>
                <a:latin typeface="Times New Roman"/>
              </a:rPr>
              <a:t> effect causes things to curve to the </a:t>
            </a:r>
            <a:r>
              <a:rPr lang="en-US" sz="2400" i="1" dirty="0">
                <a:solidFill>
                  <a:srgbClr val="000000"/>
                </a:solidFill>
                <a:latin typeface="Times New Roman"/>
              </a:rPr>
              <a:t>Left </a:t>
            </a:r>
            <a:endParaRPr lang="en-US" sz="2400" dirty="0">
              <a:solidFill>
                <a:srgbClr val="000000"/>
              </a:solidFill>
              <a:latin typeface="Times New Roman"/>
            </a:endParaRPr>
          </a:p>
        </p:txBody>
      </p:sp>
    </p:spTree>
    <p:extLst>
      <p:ext uri="{BB962C8B-B14F-4D97-AF65-F5344CB8AC3E}">
        <p14:creationId xmlns:p14="http://schemas.microsoft.com/office/powerpoint/2010/main" val="2980919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990600"/>
            <a:ext cx="4952999" cy="231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429000"/>
            <a:ext cx="4952999"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9128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82341"/>
            <a:ext cx="8001000" cy="4524315"/>
          </a:xfrm>
          <a:prstGeom prst="rect">
            <a:avLst/>
          </a:prstGeom>
        </p:spPr>
        <p:txBody>
          <a:bodyPr wrap="square">
            <a:spAutoFit/>
          </a:bodyPr>
          <a:lstStyle/>
          <a:p>
            <a:pPr marL="342900" indent="-342900">
              <a:buFont typeface="Wingdings" pitchFamily="2" charset="2"/>
              <a:buChar char="Ø"/>
            </a:pPr>
            <a:r>
              <a:rPr lang="en-US" sz="2400" i="1" dirty="0">
                <a:solidFill>
                  <a:srgbClr val="000000"/>
                </a:solidFill>
                <a:latin typeface="Times New Roman"/>
              </a:rPr>
              <a:t>3. Friction </a:t>
            </a:r>
            <a:endParaRPr lang="en-US" sz="2400" dirty="0">
              <a:solidFill>
                <a:srgbClr val="000000"/>
              </a:solidFill>
              <a:latin typeface="Times New Roman"/>
            </a:endParaRPr>
          </a:p>
          <a:p>
            <a:pPr marL="342900" indent="-342900">
              <a:buFont typeface="Wingdings" pitchFamily="2" charset="2"/>
              <a:buChar char="Ø"/>
            </a:pPr>
            <a:r>
              <a:rPr lang="en-US" sz="2400" dirty="0">
                <a:solidFill>
                  <a:srgbClr val="000000"/>
                </a:solidFill>
                <a:latin typeface="Times New Roman"/>
              </a:rPr>
              <a:t>The surface of the Earth exerts a frictional drag on the air blowing just above it.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This </a:t>
            </a:r>
            <a:r>
              <a:rPr lang="en-US" sz="2400" dirty="0">
                <a:solidFill>
                  <a:srgbClr val="000000"/>
                </a:solidFill>
                <a:latin typeface="Times New Roman"/>
              </a:rPr>
              <a:t>friction can act to change the wind's direction and slow it down -- keeping it from blowing as fast as the wind aloft.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Actually</a:t>
            </a:r>
            <a:r>
              <a:rPr lang="en-US" sz="2400" dirty="0">
                <a:solidFill>
                  <a:srgbClr val="000000"/>
                </a:solidFill>
                <a:latin typeface="Times New Roman"/>
              </a:rPr>
              <a:t>, the difference in terrain conditions directly affects how much friction is exerted.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For </a:t>
            </a:r>
            <a:r>
              <a:rPr lang="en-US" sz="2400" dirty="0">
                <a:solidFill>
                  <a:srgbClr val="000000"/>
                </a:solidFill>
                <a:latin typeface="Times New Roman"/>
              </a:rPr>
              <a:t>example, a calm ocean surface is pretty smooth, so the wind blowing over it does not move up, down, and around any features.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By </a:t>
            </a:r>
            <a:r>
              <a:rPr lang="en-US" sz="2400" dirty="0">
                <a:solidFill>
                  <a:srgbClr val="000000"/>
                </a:solidFill>
                <a:latin typeface="Times New Roman"/>
              </a:rPr>
              <a:t>contrast, hills and forests force the wind to slow down and/or change direction much more. </a:t>
            </a:r>
            <a:endParaRPr lang="en-US" sz="2400" dirty="0"/>
          </a:p>
        </p:txBody>
      </p:sp>
    </p:spTree>
    <p:extLst>
      <p:ext uri="{BB962C8B-B14F-4D97-AF65-F5344CB8AC3E}">
        <p14:creationId xmlns:p14="http://schemas.microsoft.com/office/powerpoint/2010/main" val="3843041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369332"/>
          </a:xfrm>
          <a:prstGeom prst="rect">
            <a:avLst/>
          </a:prstGeom>
        </p:spPr>
        <p:txBody>
          <a:bodyPr>
            <a:spAutoFit/>
          </a:bodyPr>
          <a:lstStyle/>
          <a:p>
            <a:endParaRPr lang="en-US" dirty="0"/>
          </a:p>
        </p:txBody>
      </p:sp>
      <p:sp>
        <p:nvSpPr>
          <p:cNvPr id="7" name="Flowchart: Alternate Process 6"/>
          <p:cNvSpPr/>
          <p:nvPr/>
        </p:nvSpPr>
        <p:spPr>
          <a:xfrm>
            <a:off x="2286000" y="1600200"/>
            <a:ext cx="4343400" cy="838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AIR MOVEMENT</a:t>
            </a:r>
            <a:endParaRPr lang="en-US" sz="3200" dirty="0"/>
          </a:p>
        </p:txBody>
      </p:sp>
      <p:sp>
        <p:nvSpPr>
          <p:cNvPr id="8" name="Flowchart: Alternate Process 7"/>
          <p:cNvSpPr/>
          <p:nvPr/>
        </p:nvSpPr>
        <p:spPr>
          <a:xfrm>
            <a:off x="762000" y="4191000"/>
            <a:ext cx="1752600" cy="609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WIND</a:t>
            </a:r>
            <a:endParaRPr lang="en-US" sz="2800" dirty="0"/>
          </a:p>
        </p:txBody>
      </p:sp>
      <p:sp>
        <p:nvSpPr>
          <p:cNvPr id="9" name="Flowchart: Alternate Process 8"/>
          <p:cNvSpPr/>
          <p:nvPr/>
        </p:nvSpPr>
        <p:spPr>
          <a:xfrm>
            <a:off x="3257550" y="3886200"/>
            <a:ext cx="24003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AIR CURRENT</a:t>
            </a:r>
            <a:endParaRPr lang="en-US" sz="2800" dirty="0"/>
          </a:p>
        </p:txBody>
      </p:sp>
      <p:sp>
        <p:nvSpPr>
          <p:cNvPr id="10" name="Flowchart: Alternate Process 9"/>
          <p:cNvSpPr/>
          <p:nvPr/>
        </p:nvSpPr>
        <p:spPr>
          <a:xfrm>
            <a:off x="5981700" y="3886200"/>
            <a:ext cx="29337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CIRCULATION</a:t>
            </a:r>
            <a:endParaRPr lang="en-US" sz="2800" dirty="0"/>
          </a:p>
        </p:txBody>
      </p:sp>
      <p:cxnSp>
        <p:nvCxnSpPr>
          <p:cNvPr id="12" name="Straight Arrow Connector 11"/>
          <p:cNvCxnSpPr>
            <a:stCxn id="7" idx="2"/>
          </p:cNvCxnSpPr>
          <p:nvPr/>
        </p:nvCxnSpPr>
        <p:spPr>
          <a:xfrm>
            <a:off x="4457700" y="2438400"/>
            <a:ext cx="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a:off x="4572000" y="2875002"/>
            <a:ext cx="2819400" cy="85879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0800000" flipV="1">
            <a:off x="1562100" y="2875002"/>
            <a:ext cx="2895600" cy="85879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132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00200"/>
            <a:ext cx="7772400" cy="3046988"/>
          </a:xfrm>
          <a:prstGeom prst="rect">
            <a:avLst/>
          </a:prstGeom>
        </p:spPr>
        <p:txBody>
          <a:bodyPr wrap="square">
            <a:spAutoFit/>
          </a:bodyPr>
          <a:lstStyle/>
          <a:p>
            <a:pPr marL="457200" indent="-457200">
              <a:buFont typeface="Wingdings" pitchFamily="2" charset="2"/>
              <a:buChar char="Ø"/>
            </a:pPr>
            <a:r>
              <a:rPr lang="en-US" sz="3200" dirty="0">
                <a:latin typeface="Times New Roman" pitchFamily="18" charset="0"/>
                <a:cs typeface="Times New Roman" pitchFamily="18" charset="0"/>
              </a:rPr>
              <a:t>The horizontal movement of air along the earth’s surface is called a </a:t>
            </a:r>
            <a:r>
              <a:rPr lang="en-US" sz="3200" i="1" dirty="0">
                <a:solidFill>
                  <a:schemeClr val="accent3">
                    <a:lumMod val="60000"/>
                    <a:lumOff val="40000"/>
                  </a:schemeClr>
                </a:solidFill>
                <a:latin typeface="Times New Roman" pitchFamily="18" charset="0"/>
                <a:cs typeface="Times New Roman" pitchFamily="18" charset="0"/>
              </a:rPr>
              <a:t>w</a:t>
            </a:r>
            <a:r>
              <a:rPr lang="en-US" sz="3200" i="1" dirty="0" smtClean="0">
                <a:solidFill>
                  <a:schemeClr val="accent3">
                    <a:lumMod val="60000"/>
                    <a:lumOff val="40000"/>
                  </a:schemeClr>
                </a:solidFill>
                <a:latin typeface="Times New Roman" pitchFamily="18" charset="0"/>
                <a:cs typeface="Times New Roman" pitchFamily="18" charset="0"/>
              </a:rPr>
              <a:t>ind </a:t>
            </a:r>
          </a:p>
          <a:p>
            <a:pPr marL="457200" indent="-457200">
              <a:buFont typeface="Wingdings" pitchFamily="2" charset="2"/>
              <a:buChar char="Ø"/>
            </a:pPr>
            <a:r>
              <a:rPr lang="en-US" sz="3200" dirty="0" smtClean="0">
                <a:solidFill>
                  <a:srgbClr val="000000"/>
                </a:solidFill>
                <a:latin typeface="Times New Roman" pitchFamily="18" charset="0"/>
                <a:cs typeface="Times New Roman" pitchFamily="18" charset="0"/>
              </a:rPr>
              <a:t>The </a:t>
            </a:r>
            <a:r>
              <a:rPr lang="en-US" sz="3200" dirty="0">
                <a:solidFill>
                  <a:srgbClr val="000000"/>
                </a:solidFill>
                <a:latin typeface="Times New Roman" pitchFamily="18" charset="0"/>
                <a:cs typeface="Times New Roman" pitchFamily="18" charset="0"/>
              </a:rPr>
              <a:t>vertical movement of the air is known as an </a:t>
            </a:r>
            <a:r>
              <a:rPr lang="en-US" sz="3200" i="1" dirty="0">
                <a:solidFill>
                  <a:schemeClr val="accent3">
                    <a:lumMod val="60000"/>
                    <a:lumOff val="40000"/>
                  </a:schemeClr>
                </a:solidFill>
                <a:latin typeface="Times New Roman" pitchFamily="18" charset="0"/>
                <a:cs typeface="Times New Roman" pitchFamily="18" charset="0"/>
              </a:rPr>
              <a:t>air current</a:t>
            </a:r>
            <a:r>
              <a:rPr lang="en-US" sz="3200" dirty="0">
                <a:solidFill>
                  <a:schemeClr val="accent3">
                    <a:lumMod val="60000"/>
                    <a:lumOff val="40000"/>
                  </a:schemeClr>
                </a:solidFill>
                <a:latin typeface="Times New Roman" pitchFamily="18" charset="0"/>
                <a:cs typeface="Times New Roman" pitchFamily="18" charset="0"/>
              </a:rPr>
              <a:t>. </a:t>
            </a:r>
            <a:endParaRPr lang="en-US" sz="3200" dirty="0" smtClean="0">
              <a:solidFill>
                <a:schemeClr val="accent3">
                  <a:lumMod val="60000"/>
                  <a:lumOff val="40000"/>
                </a:schemeClr>
              </a:solidFill>
              <a:latin typeface="Times New Roman" pitchFamily="18" charset="0"/>
              <a:cs typeface="Times New Roman" pitchFamily="18" charset="0"/>
            </a:endParaRPr>
          </a:p>
          <a:p>
            <a:pPr marL="457200" indent="-457200">
              <a:buFont typeface="Wingdings" pitchFamily="2" charset="2"/>
              <a:buChar char="Ø"/>
            </a:pPr>
            <a:r>
              <a:rPr lang="en-US" sz="3200" dirty="0" smtClean="0">
                <a:solidFill>
                  <a:srgbClr val="000000"/>
                </a:solidFill>
                <a:latin typeface="Times New Roman" pitchFamily="18" charset="0"/>
                <a:cs typeface="Times New Roman" pitchFamily="18" charset="0"/>
              </a:rPr>
              <a:t>Winds </a:t>
            </a:r>
            <a:r>
              <a:rPr lang="en-US" sz="3200" dirty="0">
                <a:solidFill>
                  <a:srgbClr val="000000"/>
                </a:solidFill>
                <a:latin typeface="Times New Roman" pitchFamily="18" charset="0"/>
                <a:cs typeface="Times New Roman" pitchFamily="18" charset="0"/>
              </a:rPr>
              <a:t>and air current together comprise a system of </a:t>
            </a:r>
            <a:r>
              <a:rPr lang="en-US" sz="3200" i="1" dirty="0">
                <a:solidFill>
                  <a:schemeClr val="accent3">
                    <a:lumMod val="60000"/>
                    <a:lumOff val="40000"/>
                  </a:schemeClr>
                </a:solidFill>
                <a:latin typeface="Times New Roman" pitchFamily="18" charset="0"/>
                <a:cs typeface="Times New Roman" pitchFamily="18" charset="0"/>
              </a:rPr>
              <a:t>circulation</a:t>
            </a:r>
            <a:r>
              <a:rPr lang="en-US" sz="3200" i="1" dirty="0">
                <a:solidFill>
                  <a:srgbClr val="000000"/>
                </a:solidFill>
                <a:latin typeface="Times New Roman" pitchFamily="18" charset="0"/>
                <a:cs typeface="Times New Roman" pitchFamily="18" charset="0"/>
              </a:rPr>
              <a:t> </a:t>
            </a:r>
            <a:r>
              <a:rPr lang="en-US" sz="3200" dirty="0">
                <a:solidFill>
                  <a:srgbClr val="000000"/>
                </a:solidFill>
                <a:latin typeface="Times New Roman" pitchFamily="18" charset="0"/>
                <a:cs typeface="Times New Roman" pitchFamily="18" charset="0"/>
              </a:rPr>
              <a:t>in the atmosphere</a:t>
            </a:r>
            <a:r>
              <a:rPr lang="en-US" sz="3200" dirty="0">
                <a:solidFill>
                  <a:srgbClr val="000000"/>
                </a:solidFill>
                <a:latin typeface="Times New Roman"/>
              </a:rPr>
              <a:t>. </a:t>
            </a:r>
            <a:endParaRPr lang="en-US" sz="3200" dirty="0"/>
          </a:p>
        </p:txBody>
      </p:sp>
    </p:spTree>
    <p:extLst>
      <p:ext uri="{BB962C8B-B14F-4D97-AF65-F5344CB8AC3E}">
        <p14:creationId xmlns:p14="http://schemas.microsoft.com/office/powerpoint/2010/main" val="1912378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990600"/>
            <a:ext cx="3581399" cy="584775"/>
          </a:xfrm>
          <a:prstGeom prst="rect">
            <a:avLst/>
          </a:prstGeom>
        </p:spPr>
        <p:txBody>
          <a:bodyPr wrap="square">
            <a:spAutoFit/>
          </a:bodyPr>
          <a:lstStyle/>
          <a:p>
            <a:r>
              <a:rPr lang="en-US" sz="3200" b="1" dirty="0"/>
              <a:t>TYPES OF WINDS </a:t>
            </a:r>
            <a:endParaRPr lang="en-US" sz="3200" dirty="0"/>
          </a:p>
        </p:txBody>
      </p:sp>
      <p:sp>
        <p:nvSpPr>
          <p:cNvPr id="3" name="Rectangle 2"/>
          <p:cNvSpPr/>
          <p:nvPr/>
        </p:nvSpPr>
        <p:spPr>
          <a:xfrm>
            <a:off x="904812" y="2444115"/>
            <a:ext cx="7553388" cy="2339102"/>
          </a:xfrm>
          <a:prstGeom prst="rect">
            <a:avLst/>
          </a:prstGeom>
        </p:spPr>
        <p:txBody>
          <a:bodyPr wrap="square">
            <a:spAutoFit/>
          </a:bodyPr>
          <a:lstStyle/>
          <a:p>
            <a:pPr marL="514350" indent="-514350">
              <a:buFont typeface="+mj-lt"/>
              <a:buAutoNum type="arabicPeriod"/>
            </a:pPr>
            <a:r>
              <a:rPr lang="en-US" sz="3200" dirty="0">
                <a:solidFill>
                  <a:srgbClr val="000000"/>
                </a:solidFill>
                <a:latin typeface="Times New Roman" pitchFamily="18" charset="0"/>
                <a:cs typeface="Times New Roman" pitchFamily="18" charset="0"/>
              </a:rPr>
              <a:t>Prevailing </a:t>
            </a:r>
            <a:r>
              <a:rPr lang="en-US" sz="3200" dirty="0" smtClean="0">
                <a:solidFill>
                  <a:srgbClr val="000000"/>
                </a:solidFill>
                <a:latin typeface="Times New Roman" pitchFamily="18" charset="0"/>
                <a:cs typeface="Times New Roman" pitchFamily="18" charset="0"/>
              </a:rPr>
              <a:t>wind/ Permanent wind/ Planetary  wind</a:t>
            </a:r>
          </a:p>
          <a:p>
            <a:r>
              <a:rPr lang="en-US" sz="3200" dirty="0" smtClean="0">
                <a:solidFill>
                  <a:srgbClr val="000000"/>
                </a:solidFill>
                <a:latin typeface="Times New Roman" pitchFamily="18" charset="0"/>
                <a:cs typeface="Times New Roman" pitchFamily="18" charset="0"/>
              </a:rPr>
              <a:t>2.  Periodic wind</a:t>
            </a:r>
          </a:p>
          <a:p>
            <a:r>
              <a:rPr lang="en-US" sz="3200" dirty="0" smtClean="0">
                <a:latin typeface="Times New Roman" pitchFamily="18" charset="0"/>
                <a:cs typeface="Times New Roman" pitchFamily="18" charset="0"/>
              </a:rPr>
              <a:t>3.  Local wind</a:t>
            </a:r>
          </a:p>
          <a:p>
            <a:endParaRPr lang="en-US" dirty="0"/>
          </a:p>
        </p:txBody>
      </p:sp>
      <p:sp>
        <p:nvSpPr>
          <p:cNvPr id="4" name="Rectangle 3"/>
          <p:cNvSpPr/>
          <p:nvPr/>
        </p:nvSpPr>
        <p:spPr>
          <a:xfrm>
            <a:off x="3957088" y="3244334"/>
            <a:ext cx="242374" cy="369332"/>
          </a:xfrm>
          <a:prstGeom prst="rect">
            <a:avLst/>
          </a:prstGeom>
        </p:spPr>
        <p:txBody>
          <a:bodyPr wrap="none">
            <a:spAutoFit/>
          </a:bodyPr>
          <a:lstStyle/>
          <a:p>
            <a:r>
              <a:rPr lang="en-US" dirty="0" smtClean="0">
                <a:solidFill>
                  <a:srgbClr val="000000"/>
                </a:solidFill>
                <a:latin typeface="Times New Roman"/>
              </a:rPr>
              <a:t> </a:t>
            </a:r>
            <a:endParaRPr lang="en-US" dirty="0"/>
          </a:p>
        </p:txBody>
      </p:sp>
    </p:spTree>
    <p:extLst>
      <p:ext uri="{BB962C8B-B14F-4D97-AF65-F5344CB8AC3E}">
        <p14:creationId xmlns:p14="http://schemas.microsoft.com/office/powerpoint/2010/main" val="4189502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2" y="990600"/>
            <a:ext cx="8153400" cy="4462760"/>
          </a:xfrm>
          <a:prstGeom prst="rect">
            <a:avLst/>
          </a:prstGeom>
        </p:spPr>
        <p:txBody>
          <a:bodyPr wrap="square">
            <a:spAutoFit/>
          </a:bodyPr>
          <a:lstStyle/>
          <a:p>
            <a:pPr marL="571500" indent="-571500">
              <a:buFont typeface="+mj-lt"/>
              <a:buAutoNum type="romanUcPeriod"/>
            </a:pPr>
            <a:r>
              <a:rPr lang="en-US" sz="3200" b="1" dirty="0" smtClean="0">
                <a:solidFill>
                  <a:srgbClr val="000000"/>
                </a:solidFill>
                <a:latin typeface="Times New Roman"/>
              </a:rPr>
              <a:t>Planetary </a:t>
            </a:r>
            <a:r>
              <a:rPr lang="en-US" sz="3200" b="1" dirty="0">
                <a:solidFill>
                  <a:srgbClr val="000000"/>
                </a:solidFill>
                <a:latin typeface="Times New Roman"/>
              </a:rPr>
              <a:t>Winds: </a:t>
            </a:r>
            <a:endParaRPr lang="en-US" sz="3200" dirty="0">
              <a:solidFill>
                <a:srgbClr val="000000"/>
              </a:solidFill>
              <a:latin typeface="Times New Roman"/>
            </a:endParaRPr>
          </a:p>
          <a:p>
            <a:pPr marL="457200" indent="-457200">
              <a:buFont typeface="Wingdings" pitchFamily="2" charset="2"/>
              <a:buChar char="Ø"/>
            </a:pPr>
            <a:r>
              <a:rPr lang="en-US" sz="2800" dirty="0">
                <a:solidFill>
                  <a:srgbClr val="000000"/>
                </a:solidFill>
                <a:latin typeface="Times New Roman"/>
              </a:rPr>
              <a:t>There are three main planetary winds that constantly blow in the same direction all around the world. </a:t>
            </a:r>
            <a:endParaRPr lang="en-US" sz="2800" dirty="0" smtClean="0">
              <a:solidFill>
                <a:srgbClr val="000000"/>
              </a:solidFill>
              <a:latin typeface="Times New Roman"/>
            </a:endParaRPr>
          </a:p>
          <a:p>
            <a:pPr marL="457200" indent="-457200" algn="ctr">
              <a:buFont typeface="Wingdings" pitchFamily="2" charset="2"/>
              <a:buChar char="Ø"/>
            </a:pPr>
            <a:r>
              <a:rPr lang="en-US" sz="2800" dirty="0" smtClean="0">
                <a:solidFill>
                  <a:srgbClr val="000000"/>
                </a:solidFill>
                <a:latin typeface="Times New Roman"/>
              </a:rPr>
              <a:t>They </a:t>
            </a:r>
            <a:r>
              <a:rPr lang="en-US" sz="2800" dirty="0">
                <a:solidFill>
                  <a:srgbClr val="000000"/>
                </a:solidFill>
                <a:latin typeface="Times New Roman"/>
              </a:rPr>
              <a:t>are also called prevailing or permanent winds. </a:t>
            </a:r>
            <a:r>
              <a:rPr lang="en-US" sz="2800" dirty="0" smtClean="0">
                <a:solidFill>
                  <a:srgbClr val="000000"/>
                </a:solidFill>
                <a:latin typeface="Times New Roman"/>
              </a:rPr>
              <a:t>              </a:t>
            </a:r>
            <a:r>
              <a:rPr lang="en-US" sz="2800" i="1" dirty="0" smtClean="0">
                <a:solidFill>
                  <a:srgbClr val="000000"/>
                </a:solidFill>
                <a:latin typeface="Times New Roman"/>
              </a:rPr>
              <a:t>1.Trade </a:t>
            </a:r>
            <a:r>
              <a:rPr lang="en-US" sz="2800" i="1" dirty="0">
                <a:solidFill>
                  <a:srgbClr val="000000"/>
                </a:solidFill>
                <a:latin typeface="Times New Roman"/>
              </a:rPr>
              <a:t>Winds: </a:t>
            </a:r>
          </a:p>
          <a:p>
            <a:pPr marL="457200" indent="-457200">
              <a:buFont typeface="Wingdings" pitchFamily="2" charset="2"/>
              <a:buChar char="Ø"/>
            </a:pPr>
            <a:r>
              <a:rPr lang="en-US" sz="2800" dirty="0">
                <a:solidFill>
                  <a:srgbClr val="000000"/>
                </a:solidFill>
                <a:latin typeface="Times New Roman"/>
              </a:rPr>
              <a:t>Blow from the subtropical high pressure belt towards the Equator. </a:t>
            </a:r>
            <a:endParaRPr lang="en-US" sz="2800" dirty="0" smtClean="0">
              <a:solidFill>
                <a:srgbClr val="000000"/>
              </a:solidFill>
              <a:latin typeface="Times New Roman"/>
            </a:endParaRPr>
          </a:p>
          <a:p>
            <a:pPr marL="457200" indent="-457200">
              <a:buFont typeface="Wingdings" pitchFamily="2" charset="2"/>
              <a:buChar char="Ø"/>
            </a:pPr>
            <a:r>
              <a:rPr lang="en-US" sz="2800" dirty="0" smtClean="0">
                <a:solidFill>
                  <a:srgbClr val="000000"/>
                </a:solidFill>
                <a:latin typeface="Times New Roman"/>
              </a:rPr>
              <a:t>They </a:t>
            </a:r>
            <a:r>
              <a:rPr lang="en-US" sz="2800" dirty="0">
                <a:solidFill>
                  <a:srgbClr val="000000"/>
                </a:solidFill>
                <a:latin typeface="Times New Roman"/>
              </a:rPr>
              <a:t>are called the north-east trades in the northern hemisphere and south-east trades in the southern hemisphere. </a:t>
            </a:r>
          </a:p>
        </p:txBody>
      </p:sp>
    </p:spTree>
    <p:extLst>
      <p:ext uri="{BB962C8B-B14F-4D97-AF65-F5344CB8AC3E}">
        <p14:creationId xmlns:p14="http://schemas.microsoft.com/office/powerpoint/2010/main" val="226149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914400"/>
            <a:ext cx="7848600" cy="4647426"/>
          </a:xfrm>
          <a:prstGeom prst="rect">
            <a:avLst/>
          </a:prstGeom>
        </p:spPr>
        <p:txBody>
          <a:bodyPr wrap="square">
            <a:spAutoFit/>
          </a:bodyPr>
          <a:lstStyle/>
          <a:p>
            <a:pPr lvl="0"/>
            <a:r>
              <a:rPr lang="en-US" sz="2800" i="1" dirty="0" smtClean="0">
                <a:solidFill>
                  <a:srgbClr val="000000"/>
                </a:solidFill>
                <a:latin typeface="Times New Roman"/>
              </a:rPr>
              <a:t>                         2.Westerly </a:t>
            </a:r>
            <a:r>
              <a:rPr lang="en-US" sz="2800" i="1" dirty="0">
                <a:solidFill>
                  <a:srgbClr val="000000"/>
                </a:solidFill>
                <a:latin typeface="Times New Roman"/>
              </a:rPr>
              <a:t>winds: </a:t>
            </a:r>
            <a:endParaRPr lang="en-US" sz="2800" dirty="0">
              <a:solidFill>
                <a:srgbClr val="000000"/>
              </a:solidFill>
              <a:latin typeface="Times New Roman"/>
            </a:endParaRPr>
          </a:p>
          <a:p>
            <a:pPr marL="342900" lvl="0" indent="-342900">
              <a:buFont typeface="Wingdings" pitchFamily="2" charset="2"/>
              <a:buChar char="Ø"/>
            </a:pPr>
            <a:r>
              <a:rPr lang="en-US" sz="2400" dirty="0">
                <a:solidFill>
                  <a:srgbClr val="000000"/>
                </a:solidFill>
                <a:latin typeface="Times New Roman"/>
              </a:rPr>
              <a:t>Blow from the same subtropical high pressure belts, towards 60˚ S and 60˚ N latitude. </a:t>
            </a:r>
            <a:endParaRPr lang="en-US" sz="2400" dirty="0" smtClean="0">
              <a:solidFill>
                <a:srgbClr val="000000"/>
              </a:solidFill>
              <a:latin typeface="Times New Roman"/>
            </a:endParaRPr>
          </a:p>
          <a:p>
            <a:pPr marL="342900" lvl="0" indent="-342900">
              <a:buFont typeface="Wingdings" pitchFamily="2" charset="2"/>
              <a:buChar char="Ø"/>
            </a:pPr>
            <a:r>
              <a:rPr lang="en-US" sz="2400" dirty="0" smtClean="0">
                <a:solidFill>
                  <a:srgbClr val="000000"/>
                </a:solidFill>
                <a:latin typeface="Times New Roman"/>
              </a:rPr>
              <a:t>They </a:t>
            </a:r>
            <a:r>
              <a:rPr lang="en-US" sz="2400" dirty="0">
                <a:solidFill>
                  <a:srgbClr val="000000"/>
                </a:solidFill>
                <a:latin typeface="Times New Roman"/>
              </a:rPr>
              <a:t>are called the sought Westerly wind sin the northern hemisphere and North Westerly winds in the southern hemispheres. </a:t>
            </a:r>
          </a:p>
          <a:p>
            <a:pPr lvl="0"/>
            <a:r>
              <a:rPr lang="en-US" sz="2800" i="1" dirty="0" smtClean="0">
                <a:solidFill>
                  <a:srgbClr val="000000"/>
                </a:solidFill>
                <a:latin typeface="Times New Roman"/>
              </a:rPr>
              <a:t>                          3.Polar </a:t>
            </a:r>
            <a:r>
              <a:rPr lang="en-US" sz="2800" i="1" dirty="0">
                <a:solidFill>
                  <a:srgbClr val="000000"/>
                </a:solidFill>
                <a:latin typeface="Times New Roman"/>
              </a:rPr>
              <a:t>Winds </a:t>
            </a:r>
            <a:endParaRPr lang="en-US" sz="2800" dirty="0">
              <a:solidFill>
                <a:srgbClr val="000000"/>
              </a:solidFill>
              <a:latin typeface="Times New Roman"/>
            </a:endParaRPr>
          </a:p>
          <a:p>
            <a:pPr marL="342900" lvl="0" indent="-342900">
              <a:buFont typeface="Wingdings" pitchFamily="2" charset="2"/>
              <a:buChar char="Ø"/>
            </a:pPr>
            <a:r>
              <a:rPr lang="en-US" sz="2400" dirty="0">
                <a:solidFill>
                  <a:srgbClr val="000000"/>
                </a:solidFill>
                <a:latin typeface="Times New Roman"/>
              </a:rPr>
              <a:t>Blow from the polar high pressure to the sub polar low pressure area. </a:t>
            </a:r>
            <a:endParaRPr lang="en-US" sz="2400" dirty="0" smtClean="0">
              <a:solidFill>
                <a:srgbClr val="000000"/>
              </a:solidFill>
              <a:latin typeface="Times New Roman"/>
            </a:endParaRPr>
          </a:p>
          <a:p>
            <a:pPr marL="342900" lvl="0" indent="-342900">
              <a:buFont typeface="Wingdings" pitchFamily="2" charset="2"/>
              <a:buChar char="Ø"/>
            </a:pPr>
            <a:r>
              <a:rPr lang="en-US" sz="2400" dirty="0" smtClean="0">
                <a:solidFill>
                  <a:srgbClr val="000000"/>
                </a:solidFill>
                <a:latin typeface="Times New Roman"/>
              </a:rPr>
              <a:t>In </a:t>
            </a:r>
            <a:r>
              <a:rPr lang="en-US" sz="2400" dirty="0">
                <a:solidFill>
                  <a:srgbClr val="000000"/>
                </a:solidFill>
                <a:latin typeface="Times New Roman"/>
              </a:rPr>
              <a:t>the northern hemisphere, their direction is from the north-east. </a:t>
            </a:r>
            <a:endParaRPr lang="en-US" sz="2400" dirty="0" smtClean="0">
              <a:solidFill>
                <a:srgbClr val="000000"/>
              </a:solidFill>
              <a:latin typeface="Times New Roman"/>
            </a:endParaRPr>
          </a:p>
          <a:p>
            <a:pPr marL="342900" lvl="0" indent="-342900">
              <a:buFont typeface="Wingdings" pitchFamily="2" charset="2"/>
              <a:buChar char="Ø"/>
            </a:pPr>
            <a:r>
              <a:rPr lang="en-US" sz="2400" dirty="0" smtClean="0">
                <a:solidFill>
                  <a:srgbClr val="000000"/>
                </a:solidFill>
                <a:latin typeface="Times New Roman"/>
              </a:rPr>
              <a:t>In </a:t>
            </a:r>
            <a:r>
              <a:rPr lang="en-US" sz="2400" dirty="0">
                <a:solidFill>
                  <a:srgbClr val="000000"/>
                </a:solidFill>
                <a:latin typeface="Times New Roman"/>
              </a:rPr>
              <a:t>the southern hemisphere, they blow from the south-east. </a:t>
            </a:r>
            <a:endParaRPr lang="en-US" sz="2400" dirty="0">
              <a:solidFill>
                <a:prstClr val="black"/>
              </a:solidFill>
            </a:endParaRPr>
          </a:p>
        </p:txBody>
      </p:sp>
    </p:spTree>
    <p:extLst>
      <p:ext uri="{BB962C8B-B14F-4D97-AF65-F5344CB8AC3E}">
        <p14:creationId xmlns:p14="http://schemas.microsoft.com/office/powerpoint/2010/main" val="309786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619999"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878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9709" y="762000"/>
            <a:ext cx="7924800" cy="5324535"/>
          </a:xfrm>
          <a:prstGeom prst="rect">
            <a:avLst/>
          </a:prstGeom>
        </p:spPr>
        <p:txBody>
          <a:bodyPr wrap="square">
            <a:spAutoFit/>
          </a:bodyPr>
          <a:lstStyle/>
          <a:p>
            <a:r>
              <a:rPr lang="en-US" sz="2800" b="1" dirty="0" err="1" smtClean="0">
                <a:solidFill>
                  <a:srgbClr val="000000"/>
                </a:solidFill>
                <a:latin typeface="Times New Roman"/>
              </a:rPr>
              <a:t>II.Periodic</a:t>
            </a:r>
            <a:r>
              <a:rPr lang="en-US" sz="2800" b="1" dirty="0" smtClean="0">
                <a:solidFill>
                  <a:srgbClr val="000000"/>
                </a:solidFill>
                <a:latin typeface="Times New Roman"/>
              </a:rPr>
              <a:t> </a:t>
            </a:r>
            <a:r>
              <a:rPr lang="en-US" sz="2800" b="1" dirty="0">
                <a:solidFill>
                  <a:srgbClr val="000000"/>
                </a:solidFill>
                <a:latin typeface="Times New Roman"/>
              </a:rPr>
              <a:t>Winds </a:t>
            </a:r>
            <a:endParaRPr lang="en-US" sz="2800" dirty="0">
              <a:solidFill>
                <a:srgbClr val="000000"/>
              </a:solidFill>
              <a:latin typeface="Times New Roman"/>
            </a:endParaRPr>
          </a:p>
          <a:p>
            <a:pPr marL="285750" indent="-285750">
              <a:buFont typeface="Wingdings" pitchFamily="2" charset="2"/>
              <a:buChar char="Ø"/>
            </a:pPr>
            <a:r>
              <a:rPr lang="en-US" sz="2400" dirty="0">
                <a:solidFill>
                  <a:srgbClr val="000000"/>
                </a:solidFill>
                <a:latin typeface="Times New Roman"/>
              </a:rPr>
              <a:t>These winds are known to blow for a certain time in a certain direction - it may be for a part of a day or a particular season of the year. </a:t>
            </a:r>
            <a:endParaRPr lang="en-US" sz="2400" dirty="0" smtClean="0">
              <a:solidFill>
                <a:srgbClr val="000000"/>
              </a:solidFill>
              <a:latin typeface="Times New Roman"/>
            </a:endParaRPr>
          </a:p>
          <a:p>
            <a:r>
              <a:rPr lang="en-US" sz="2400" i="1" dirty="0">
                <a:solidFill>
                  <a:srgbClr val="000000"/>
                </a:solidFill>
                <a:latin typeface="Times New Roman"/>
              </a:rPr>
              <a:t>Example 1: Land and Sea breeze </a:t>
            </a:r>
            <a:endParaRPr lang="en-US" sz="2400" dirty="0">
              <a:solidFill>
                <a:srgbClr val="000000"/>
              </a:solidFill>
              <a:latin typeface="Times New Roman"/>
            </a:endParaRPr>
          </a:p>
          <a:p>
            <a:pPr marL="342900" indent="-342900">
              <a:buFont typeface="Wingdings" pitchFamily="2" charset="2"/>
              <a:buChar char="Ø"/>
            </a:pPr>
            <a:r>
              <a:rPr lang="en-US" sz="2400" dirty="0">
                <a:solidFill>
                  <a:srgbClr val="000000"/>
                </a:solidFill>
                <a:latin typeface="Times New Roman"/>
              </a:rPr>
              <a:t>During the day, near an ocean, sea or lake, the land heats up faster than the water.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air above the land also gets heated. As warm air rises, it draws cooler air from over the water to blow towards the land, creating a sea breeze. </a:t>
            </a:r>
          </a:p>
          <a:p>
            <a:pPr marL="342900" indent="-342900">
              <a:buFont typeface="Wingdings" pitchFamily="2" charset="2"/>
              <a:buChar char="Ø"/>
            </a:pPr>
            <a:r>
              <a:rPr lang="en-US" sz="2400" dirty="0">
                <a:solidFill>
                  <a:srgbClr val="000000"/>
                </a:solidFill>
                <a:latin typeface="Times New Roman"/>
              </a:rPr>
              <a:t>At night, the opposite conditions prevail.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land loses heat rapidly while the sea is still warm. </a:t>
            </a:r>
            <a:endParaRPr lang="en-US" sz="2400" dirty="0" smtClean="0">
              <a:solidFill>
                <a:srgbClr val="000000"/>
              </a:solidFill>
              <a:latin typeface="Times New Roman"/>
            </a:endParaRPr>
          </a:p>
          <a:p>
            <a:pPr marL="342900" indent="-342900">
              <a:buFont typeface="Wingdings" pitchFamily="2" charset="2"/>
              <a:buChar char="Ø"/>
            </a:pPr>
            <a:r>
              <a:rPr lang="en-US" sz="2400" dirty="0" smtClean="0">
                <a:solidFill>
                  <a:srgbClr val="000000"/>
                </a:solidFill>
                <a:latin typeface="Times New Roman"/>
              </a:rPr>
              <a:t>The </a:t>
            </a:r>
            <a:r>
              <a:rPr lang="en-US" sz="2400" dirty="0">
                <a:solidFill>
                  <a:srgbClr val="000000"/>
                </a:solidFill>
                <a:latin typeface="Times New Roman"/>
              </a:rPr>
              <a:t>air resting over the land is cold while the air resting over the sea is warm and rises creating a low pressure area. </a:t>
            </a:r>
            <a:endParaRPr lang="en-US" sz="2400" dirty="0" smtClean="0">
              <a:solidFill>
                <a:srgbClr val="000000"/>
              </a:solidFill>
              <a:latin typeface="Times New Roman"/>
            </a:endParaRPr>
          </a:p>
        </p:txBody>
      </p:sp>
    </p:spTree>
    <p:extLst>
      <p:ext uri="{BB962C8B-B14F-4D97-AF65-F5344CB8AC3E}">
        <p14:creationId xmlns:p14="http://schemas.microsoft.com/office/powerpoint/2010/main" val="1190659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257</TotalTime>
  <Words>1227</Words>
  <Application>Microsoft Office PowerPoint</Application>
  <PresentationFormat>On-screen Show (4:3)</PresentationFormat>
  <Paragraphs>83</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Calibri</vt:lpstr>
      <vt:lpstr>Cambria</vt:lpstr>
      <vt:lpstr>Constantia</vt:lpstr>
      <vt:lpstr>Times New Roman</vt:lpstr>
      <vt:lpstr>Wingdings</vt:lpstr>
      <vt:lpstr>Wingdings 2</vt:lpstr>
      <vt:lpstr>Flow</vt:lpstr>
      <vt:lpstr>  INDUSTRIAL AERODYNAMICS  AO465</vt:lpstr>
      <vt:lpstr>Syllabus- Module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AERODYNAMICS</dc:title>
  <dc:creator>Cad Lab</dc:creator>
  <cp:lastModifiedBy>AMMU</cp:lastModifiedBy>
  <cp:revision>98</cp:revision>
  <dcterms:created xsi:type="dcterms:W3CDTF">2006-08-16T00:00:00Z</dcterms:created>
  <dcterms:modified xsi:type="dcterms:W3CDTF">2021-01-12T05:08:26Z</dcterms:modified>
</cp:coreProperties>
</file>